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7"/>
  </p:notesMasterIdLst>
  <p:handoutMasterIdLst>
    <p:handoutMasterId r:id="rId21"/>
  </p:handoutMasterIdLst>
  <p:sldIdLst>
    <p:sldId id="277" r:id="rId3"/>
    <p:sldId id="330" r:id="rId4"/>
    <p:sldId id="1246" r:id="rId5"/>
    <p:sldId id="328" r:id="rId6"/>
    <p:sldId id="280" r:id="rId8"/>
    <p:sldId id="295" r:id="rId9"/>
    <p:sldId id="329" r:id="rId10"/>
    <p:sldId id="322" r:id="rId11"/>
    <p:sldId id="312" r:id="rId12"/>
    <p:sldId id="314" r:id="rId13"/>
    <p:sldId id="324" r:id="rId14"/>
    <p:sldId id="309" r:id="rId15"/>
    <p:sldId id="310" r:id="rId16"/>
    <p:sldId id="296" r:id="rId17"/>
    <p:sldId id="319" r:id="rId18"/>
    <p:sldId id="325" r:id="rId19"/>
    <p:sldId id="326" r:id="rId20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45" autoAdjust="0"/>
    <p:restoredTop sz="94683" autoAdjust="0"/>
  </p:normalViewPr>
  <p:slideViewPr>
    <p:cSldViewPr showGuides="1">
      <p:cViewPr varScale="1">
        <p:scale>
          <a:sx n="79" d="100"/>
          <a:sy n="79" d="100"/>
        </p:scale>
        <p:origin x="219" y="51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285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handoutMaster" Target="handoutMasters/handoutMaster1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D51E29-EEA4-49A6-93CA-A636FEA00D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13806B-6947-4FEF-A059-BC3EEF59022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B6B60062-98E4-4766-87C1-E1864411C658}" type="slidenum">
              <a:rPr lang="en-US" altLang="zh-CN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/>
              <a:t>启动服务方法</a:t>
            </a:r>
            <a:r>
              <a:rPr lang="en-US" altLang="zh-CN"/>
              <a:t>2</a:t>
            </a:r>
            <a:endParaRPr lang="en-US" altLang="zh-CN"/>
          </a:p>
          <a:p>
            <a:pPr lvl="1"/>
            <a:r>
              <a:rPr lang="en-US" altLang="zh-CN"/>
              <a:t>$ kingbase &amp;</a:t>
            </a:r>
            <a:endParaRPr lang="en-US" altLang="zh-CN"/>
          </a:p>
          <a:p>
            <a:r>
              <a:rPr lang="zh-CN" altLang="en-US"/>
              <a:t>相应关闭服务方法：</a:t>
            </a:r>
            <a:endParaRPr lang="en-US" altLang="zh-CN"/>
          </a:p>
          <a:p>
            <a:pPr lvl="1"/>
            <a:r>
              <a:rPr lang="en-US" altLang="zh-CN"/>
              <a:t>$ kill [option] pid</a:t>
            </a:r>
            <a:endParaRPr lang="en-US" altLang="zh-CN"/>
          </a:p>
          <a:p>
            <a:pPr lvl="1"/>
            <a:r>
              <a:rPr lang="zh-CN" altLang="en-US"/>
              <a:t>说明：</a:t>
            </a:r>
            <a:r>
              <a:rPr lang="en-US" altLang="zh-CN"/>
              <a:t>-15 = SIGTERM(</a:t>
            </a:r>
            <a:r>
              <a:rPr lang="zh-CN" altLang="en-US"/>
              <a:t>默认</a:t>
            </a:r>
            <a:r>
              <a:rPr lang="en-US" altLang="zh-CN"/>
              <a:t>)</a:t>
            </a:r>
            <a:r>
              <a:rPr lang="zh-CN" altLang="en-US"/>
              <a:t>， </a:t>
            </a:r>
            <a:r>
              <a:rPr lang="en-US" altLang="zh-CN"/>
              <a:t>-9 = SIGKILL</a:t>
            </a:r>
            <a:r>
              <a:rPr lang="zh-CN" altLang="en-US"/>
              <a:t>， </a:t>
            </a:r>
            <a:r>
              <a:rPr lang="en-US" altLang="zh-CN"/>
              <a:t>-2 = SIGINT(fast)</a:t>
            </a:r>
            <a:r>
              <a:rPr lang="zh-CN" altLang="en-US"/>
              <a:t>， </a:t>
            </a:r>
            <a:r>
              <a:rPr lang="en-US" altLang="zh-CN"/>
              <a:t>-3 = SIGQIT(immediate)</a:t>
            </a:r>
            <a:endParaRPr lang="en-US" altLang="zh-CN"/>
          </a:p>
          <a:p>
            <a:pPr lvl="1"/>
            <a:r>
              <a:rPr lang="zh-CN" altLang="en-US"/>
              <a:t>也可以使用：</a:t>
            </a:r>
            <a:r>
              <a:rPr lang="en-US" altLang="zh-CN"/>
              <a:t>sys_ctl kill INT / KILL / QUIT / TERM</a:t>
            </a: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B60062-98E4-4766-87C1-E1864411C658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/>
          <p:cNvSpPr txBox="1"/>
          <p:nvPr userDrawn="1"/>
        </p:nvSpPr>
        <p:spPr>
          <a:xfrm>
            <a:off x="0" y="6418394"/>
            <a:ext cx="12192000" cy="38154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zh-CN" altLang="en-US" sz="24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>
            <a:lvl1pPr algn="l">
              <a:defRPr sz="3600" b="1" baseline="0">
                <a:solidFill>
                  <a:schemeClr val="bg2">
                    <a:lumMod val="10000"/>
                  </a:schemeClr>
                </a:solidFill>
                <a:latin typeface="Consolas" panose="020B0609020204030204" pitchFamily="49" charset="0"/>
                <a:ea typeface="幼圆" pitchFamily="49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124744"/>
            <a:ext cx="10972800" cy="5143378"/>
          </a:xfrm>
        </p:spPr>
        <p:txBody>
          <a:bodyPr/>
          <a:lstStyle>
            <a:lvl1pPr>
              <a:defRPr sz="2400" b="0" kern="100" spc="-100" baseline="0">
                <a:solidFill>
                  <a:schemeClr val="bg2">
                    <a:lumMod val="10000"/>
                  </a:schemeClr>
                </a:solidFill>
                <a:latin typeface="Consolas" panose="020B0609020204030204" pitchFamily="49" charset="0"/>
                <a:ea typeface="幼圆" pitchFamily="49" charset="-122"/>
              </a:defRPr>
            </a:lvl1pPr>
            <a:lvl2pPr>
              <a:defRPr sz="2000" baseline="0">
                <a:solidFill>
                  <a:schemeClr val="bg2">
                    <a:lumMod val="10000"/>
                  </a:schemeClr>
                </a:solidFill>
                <a:latin typeface="Consolas" panose="020B0609020204030204" pitchFamily="49" charset="0"/>
                <a:ea typeface="幼圆" pitchFamily="49" charset="-122"/>
              </a:defRPr>
            </a:lvl2pPr>
            <a:lvl3pPr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cxnSp>
        <p:nvCxnSpPr>
          <p:cNvPr id="5" name="直接连接符 4"/>
          <p:cNvCxnSpPr/>
          <p:nvPr userDrawn="1"/>
        </p:nvCxnSpPr>
        <p:spPr>
          <a:xfrm>
            <a:off x="0" y="908720"/>
            <a:ext cx="1219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 userDrawn="1"/>
        </p:nvSpPr>
        <p:spPr>
          <a:xfrm>
            <a:off x="5000277" y="6453493"/>
            <a:ext cx="24650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b="1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rPr>
              <a:t>服务器管理与</a:t>
            </a:r>
            <a:r>
              <a:rPr lang="en-US" altLang="zh-CN" sz="1400" b="1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rPr>
              <a:t>ksql</a:t>
            </a:r>
            <a:r>
              <a:rPr lang="zh-CN" altLang="en-US" sz="1400" b="1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rPr>
              <a:t>使用方法</a:t>
            </a:r>
            <a:endParaRPr lang="zh-CN" altLang="en-US" sz="1400" b="1">
              <a:solidFill>
                <a:schemeClr val="bg1"/>
              </a:solidFill>
              <a:latin typeface="+mn-lt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文本框 5"/>
          <p:cNvSpPr txBox="1"/>
          <p:nvPr userDrawn="1"/>
        </p:nvSpPr>
        <p:spPr>
          <a:xfrm>
            <a:off x="10992543" y="6452610"/>
            <a:ext cx="768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2FA8B54D-5347-4AE6-9BB5-F8CAF14BE9FC}" type="slidenum">
              <a:rPr kumimoji="1" lang="en-US" altLang="zh-CN" sz="1400" b="1" kern="1200" smtClean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rPr>
            </a:fld>
            <a:endParaRPr kumimoji="1" lang="zh-CN" altLang="en-US" sz="1400" b="1" kern="1200">
              <a:solidFill>
                <a:schemeClr val="bg1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 userDrawn="1"/>
        </p:nvSpPr>
        <p:spPr>
          <a:xfrm>
            <a:off x="606619" y="6444831"/>
            <a:ext cx="24650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1400" b="1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rPr>
              <a:t>信创</a:t>
            </a:r>
            <a:r>
              <a:rPr lang="zh-CN" altLang="en-US" sz="1400" b="1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rPr>
              <a:t>数据库系统实训</a:t>
            </a:r>
            <a:endParaRPr lang="zh-CN" altLang="en-US" sz="1400" b="1">
              <a:solidFill>
                <a:schemeClr val="bg1"/>
              </a:solidFill>
              <a:latin typeface="+mn-lt"/>
              <a:ea typeface="+mj-ea"/>
              <a:cs typeface="Arial" panose="020B0604020202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994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FFFF89"/>
                </a:solidFill>
              </a:defRPr>
            </a:lvl1pPr>
          </a:lstStyle>
          <a:p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z="960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1</a:t>
            </a:r>
            <a:endParaRPr lang="zh-CN" altLang="en-US" sz="9600">
              <a:solidFill>
                <a:srgbClr val="FF0000"/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055440" y="3501008"/>
            <a:ext cx="9793088" cy="1224136"/>
          </a:xfrm>
        </p:spPr>
        <p:txBody>
          <a:bodyPr/>
          <a:lstStyle/>
          <a:p>
            <a:r>
              <a:rPr lang="zh-CN" altLang="en-US" sz="6000" b="1">
                <a:solidFill>
                  <a:schemeClr val="bg2">
                    <a:lumMod val="10000"/>
                  </a:schemeClr>
                </a:solidFill>
                <a:latin typeface="Consolas" panose="020B0609020204030204" pitchFamily="49" charset="0"/>
              </a:rPr>
              <a:t>服务器管理与</a:t>
            </a:r>
            <a:r>
              <a:rPr lang="en-US" altLang="zh-CN" sz="6000" b="1">
                <a:solidFill>
                  <a:schemeClr val="bg2">
                    <a:lumMod val="10000"/>
                  </a:schemeClr>
                </a:solidFill>
                <a:latin typeface="Consolas" panose="020B0609020204030204" pitchFamily="49" charset="0"/>
              </a:rPr>
              <a:t>ksql</a:t>
            </a:r>
            <a:r>
              <a:rPr lang="zh-CN" altLang="en-US" sz="6000" b="1">
                <a:solidFill>
                  <a:schemeClr val="bg2">
                    <a:lumMod val="10000"/>
                  </a:schemeClr>
                </a:solidFill>
                <a:latin typeface="Consolas" panose="020B0609020204030204" pitchFamily="49" charset="0"/>
              </a:rPr>
              <a:t>使用方法</a:t>
            </a:r>
            <a:endParaRPr lang="zh-CN" altLang="en-US" sz="6000" b="1">
              <a:solidFill>
                <a:schemeClr val="bg2">
                  <a:lumMod val="10000"/>
                </a:schemeClr>
              </a:solidFill>
              <a:latin typeface="Consolas" panose="020B0609020204030204" pitchFamily="49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设置活动同义词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800"/>
              <a:t>[postgres@test]&gt; \set activity 'select datname,usename,query from pg_stat_activity;'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[postgres@test]&gt; :activity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-[ RECORD 1 ]------------------------------------------------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datname | test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usename | postgres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query   | select * from t;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-[ RECORD 2 ]------------------------------------------------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datname | test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usename | postgres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query   | select datname,usename,query from pg_stat_activity;</a:t>
            </a:r>
            <a:endParaRPr lang="en-US" altLang="zh-CN" sz="1800"/>
          </a:p>
          <a:p>
            <a:pPr marL="0" indent="0">
              <a:buNone/>
            </a:pPr>
            <a:endParaRPr lang="zh-CN" altLang="en-US" sz="1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设置查询显示格式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600"/>
              <a:t>postgres=# \pset border 0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postgres=# select * from dept where deptno = 10;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deptno   dname      loc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------ ---------- --------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    10 ACCOUNTING NEW YORK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postgres=# \pset border 1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postgres=# select * from dept where deptno = 10;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 deptno |   dname    |   loc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--------+------------+----------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     10 | ACCOUNTING | NEW YORK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postgres=# \pset border 2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postgres=# select * from dept where deptno = 10;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+--------+------------+----------+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| deptno |   dname    |   loc    |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+--------+------------+----------+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|     10 | ACCOUNTING | NEW YORK |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+--------+------------+----------+</a:t>
            </a:r>
            <a:endParaRPr lang="zh-CN" altLang="en-US" sz="1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设置</a:t>
            </a:r>
            <a:r>
              <a:rPr lang="en-US" altLang="zh-CN"/>
              <a:t>ksql - </a:t>
            </a:r>
            <a:r>
              <a:rPr lang="zh-CN" altLang="en-US"/>
              <a:t>行的横竖显示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/>
              <a:t>test=# \x</a:t>
            </a:r>
            <a:endParaRPr lang="en-US" altLang="zh-CN" sz="1400"/>
          </a:p>
          <a:p>
            <a:pPr marL="0" indent="0">
              <a:buNone/>
            </a:pPr>
            <a:r>
              <a:rPr lang="zh-CN" altLang="en-US" sz="1400"/>
              <a:t>扩展显示已打开。</a:t>
            </a:r>
            <a:endParaRPr lang="zh-CN" altLang="en-US" sz="1400"/>
          </a:p>
          <a:p>
            <a:pPr marL="0" indent="0">
              <a:buNone/>
            </a:pPr>
            <a:r>
              <a:rPr lang="en-US" altLang="zh-CN" sz="1400"/>
              <a:t>test=# select * from t;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-[ RECORD 1 ]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a | 1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b | 10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-[ RECORD 2 ]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a | 2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b | 20</a:t>
            </a:r>
            <a:endParaRPr lang="en-US" altLang="zh-CN" sz="1400"/>
          </a:p>
          <a:p>
            <a:pPr marL="0" indent="0">
              <a:buNone/>
            </a:pP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test=# \x</a:t>
            </a:r>
            <a:endParaRPr lang="en-US" altLang="zh-CN" sz="1400"/>
          </a:p>
          <a:p>
            <a:pPr marL="0" indent="0">
              <a:buNone/>
            </a:pPr>
            <a:r>
              <a:rPr lang="zh-CN" altLang="en-US" sz="1400"/>
              <a:t>扩展显示已关闭。</a:t>
            </a:r>
            <a:endParaRPr lang="zh-CN" altLang="en-US" sz="1400"/>
          </a:p>
          <a:p>
            <a:pPr marL="0" indent="0">
              <a:buNone/>
            </a:pPr>
            <a:r>
              <a:rPr lang="en-US" altLang="zh-CN" sz="1400"/>
              <a:t>test=# select * from t;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 a | b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---+----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 1 | 10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 2 | 20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(2 </a:t>
            </a:r>
            <a:r>
              <a:rPr lang="zh-CN" altLang="en-US" sz="1400"/>
              <a:t>行记录</a:t>
            </a:r>
            <a:r>
              <a:rPr lang="en-US" altLang="zh-CN" sz="1400"/>
              <a:t>)</a:t>
            </a:r>
            <a:endParaRPr lang="zh-CN" altLang="en-US" sz="1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导出会话内容 </a:t>
            </a:r>
            <a:r>
              <a:rPr lang="en-US" altLang="zh-CN"/>
              <a:t>- </a:t>
            </a:r>
            <a:r>
              <a:rPr lang="en-US" altLang="zh-CN">
                <a:latin typeface="Consolas" panose="020B0609020204030204" pitchFamily="49" charset="0"/>
              </a:rPr>
              <a:t>tee/notee</a:t>
            </a:r>
            <a:endParaRPr lang="zh-CN" altLang="en-US">
              <a:latin typeface="Consolas" panose="020B0609020204030204" pitchFamily="49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/>
              <a:t>mysql&gt; tee law.txt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Logging to file 'law.txt'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mysql&gt; notee</a:t>
            </a:r>
            <a:endParaRPr lang="en-US" altLang="zh-CN"/>
          </a:p>
          <a:p>
            <a:endParaRPr lang="en-US" altLang="zh-CN"/>
          </a:p>
          <a:p>
            <a:endParaRPr lang="zh-CN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简单信息查询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124744"/>
            <a:ext cx="10959008" cy="5143378"/>
          </a:xfrm>
        </p:spPr>
        <p:txBody>
          <a:bodyPr/>
          <a:lstStyle/>
          <a:p>
            <a:r>
              <a:rPr lang="zh-CN" altLang="en-US">
                <a:latin typeface="幼圆" pitchFamily="49" charset="-122"/>
              </a:rPr>
              <a:t>查看</a:t>
            </a:r>
            <a:r>
              <a:rPr lang="en-US" altLang="zh-CN">
                <a:ea typeface="楷体" panose="02010609060101010101" pitchFamily="49" charset="-122"/>
              </a:rPr>
              <a:t>KES</a:t>
            </a:r>
            <a:r>
              <a:rPr lang="zh-CN" altLang="en-US">
                <a:latin typeface="幼圆" pitchFamily="49" charset="-122"/>
              </a:rPr>
              <a:t>版本</a:t>
            </a:r>
            <a:endParaRPr lang="en-US" altLang="zh-CN">
              <a:latin typeface="幼圆" pitchFamily="49" charset="-122"/>
            </a:endParaRPr>
          </a:p>
          <a:p>
            <a:pPr marL="0" indent="0">
              <a:buNone/>
            </a:pPr>
            <a:r>
              <a:rPr lang="en-US" altLang="zh-CN" sz="1800">
                <a:ea typeface="楷体" panose="02010609060101010101" pitchFamily="49" charset="-122"/>
              </a:rPr>
              <a:t>test=# select version();</a:t>
            </a:r>
            <a:endParaRPr lang="en-US" altLang="zh-CN" sz="1800">
              <a:ea typeface="楷体" panose="02010609060101010101" pitchFamily="49" charset="-122"/>
            </a:endParaRPr>
          </a:p>
          <a:p>
            <a:r>
              <a:rPr lang="zh-CN" altLang="en-US">
                <a:latin typeface="幼圆" pitchFamily="49" charset="-122"/>
              </a:rPr>
              <a:t>查看当前用户</a:t>
            </a:r>
            <a:endParaRPr lang="en-US" altLang="zh-CN">
              <a:latin typeface="幼圆" pitchFamily="49" charset="-122"/>
            </a:endParaRPr>
          </a:p>
          <a:p>
            <a:pPr marL="0" indent="0">
              <a:buNone/>
            </a:pPr>
            <a:r>
              <a:rPr lang="en-US" altLang="zh-CN" sz="1800">
                <a:ea typeface="楷体" panose="02010609060101010101" pitchFamily="49" charset="-122"/>
              </a:rPr>
              <a:t>test=# select user;</a:t>
            </a:r>
            <a:endParaRPr lang="en-US" altLang="zh-CN" sz="1800">
              <a:ea typeface="楷体" panose="02010609060101010101" pitchFamily="49" charset="-122"/>
            </a:endParaRPr>
          </a:p>
          <a:p>
            <a:r>
              <a:rPr lang="zh-CN" altLang="en-US">
                <a:latin typeface="幼圆" pitchFamily="49" charset="-122"/>
              </a:rPr>
              <a:t>查看当前数据库</a:t>
            </a:r>
            <a:endParaRPr lang="en-US" altLang="zh-CN">
              <a:latin typeface="幼圆" pitchFamily="49" charset="-122"/>
            </a:endParaRPr>
          </a:p>
          <a:p>
            <a:pPr marL="0" indent="0">
              <a:buNone/>
            </a:pPr>
            <a:r>
              <a:rPr lang="en-US" altLang="zh-CN" sz="1800">
                <a:ea typeface="楷体" panose="02010609060101010101" pitchFamily="49" charset="-122"/>
              </a:rPr>
              <a:t>test=# select current_database();</a:t>
            </a:r>
            <a:endParaRPr lang="en-US" altLang="zh-CN" sz="1800">
              <a:ea typeface="楷体" panose="02010609060101010101" pitchFamily="49" charset="-122"/>
            </a:endParaRPr>
          </a:p>
          <a:p>
            <a:r>
              <a:rPr lang="zh-CN" altLang="en-US">
                <a:latin typeface="幼圆" pitchFamily="49" charset="-122"/>
              </a:rPr>
              <a:t>查看当前时间</a:t>
            </a:r>
            <a:endParaRPr lang="en-US" altLang="zh-CN">
              <a:latin typeface="幼圆" pitchFamily="49" charset="-122"/>
            </a:endParaRPr>
          </a:p>
          <a:p>
            <a:pPr marL="0" indent="0">
              <a:buNone/>
            </a:pPr>
            <a:r>
              <a:rPr lang="en-US" altLang="zh-CN" sz="1800">
                <a:ea typeface="楷体" panose="02010609060101010101" pitchFamily="49" charset="-122"/>
              </a:rPr>
              <a:t>test=# select now();</a:t>
            </a:r>
            <a:endParaRPr lang="en-US" altLang="zh-CN" sz="1800"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ksql</a:t>
            </a:r>
            <a:r>
              <a:rPr lang="zh-CN" altLang="en-US"/>
              <a:t>配置永久化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在主目录下创建文件</a:t>
            </a:r>
            <a:r>
              <a:rPr lang="en-US" altLang="zh-CN"/>
              <a:t>.ksqlrc</a:t>
            </a:r>
            <a:endParaRPr lang="en-US" altLang="zh-CN"/>
          </a:p>
          <a:p>
            <a:pPr marL="0" indent="0">
              <a:buNone/>
            </a:pPr>
            <a:r>
              <a:rPr lang="en-US" altLang="zh-CN" sz="1600"/>
              <a:t>[kingbase@ol95 ~]$ cat .ksqlrc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\set PROMPT1 '[%n@%/]&gt; '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\set PROMPT2 '&gt; '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\pset border 2</a:t>
            </a:r>
            <a:endParaRPr lang="en-US" altLang="zh-CN" sz="16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设置</a:t>
            </a:r>
            <a:r>
              <a:rPr lang="en-US" altLang="zh-CN"/>
              <a:t>.kbpass</a:t>
            </a:r>
            <a:r>
              <a:rPr lang="zh-CN" altLang="en-US"/>
              <a:t>文件，避免输入用户密码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用</a:t>
            </a:r>
            <a:r>
              <a:rPr lang="en-US" altLang="zh-CN"/>
              <a:t>vi</a:t>
            </a:r>
            <a:r>
              <a:rPr lang="zh-CN" altLang="en-US"/>
              <a:t>在</a:t>
            </a:r>
            <a:r>
              <a:rPr lang="en-US" altLang="zh-CN"/>
              <a:t>kingbase</a:t>
            </a:r>
            <a:r>
              <a:rPr lang="zh-CN" altLang="en-US"/>
              <a:t>主目录下创建文件</a:t>
            </a:r>
            <a:r>
              <a:rPr lang="en-US" altLang="zh-CN"/>
              <a:t>.kbpass</a:t>
            </a:r>
            <a:r>
              <a:rPr lang="zh-CN" altLang="en-US"/>
              <a:t>，其内容格式为</a:t>
            </a:r>
            <a:endParaRPr lang="en-US" altLang="zh-CN"/>
          </a:p>
          <a:p>
            <a:pPr lvl="1"/>
            <a:r>
              <a:rPr lang="en-US" altLang="zh-CN"/>
              <a:t>hostname:port:database:username:password</a:t>
            </a:r>
            <a:endParaRPr lang="en-US" altLang="zh-CN"/>
          </a:p>
          <a:p>
            <a:pPr lvl="1"/>
            <a:r>
              <a:rPr lang="en-US" altLang="zh-CN"/>
              <a:t>192.168.0.45:5432:mydb:xy:abc</a:t>
            </a:r>
            <a:r>
              <a:rPr lang="zh-CN" altLang="en-US"/>
              <a:t>，</a:t>
            </a:r>
            <a:r>
              <a:rPr lang="en-US" altLang="zh-CN"/>
              <a:t>*:*:*:xy:abc</a:t>
            </a:r>
            <a:endParaRPr lang="en-US" altLang="zh-CN"/>
          </a:p>
          <a:p>
            <a:pPr marL="457200" lvl="1" indent="0">
              <a:buNone/>
            </a:pPr>
            <a:endParaRPr lang="en-US" altLang="zh-CN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/>
              <a:t>设置</a:t>
            </a:r>
            <a:r>
              <a:rPr lang="en-US" altLang="zh-CN"/>
              <a:t>.kbpass</a:t>
            </a:r>
            <a:r>
              <a:rPr lang="zh-CN" altLang="en-US"/>
              <a:t>的访问权限</a:t>
            </a:r>
            <a:endParaRPr lang="en-US" altLang="zh-CN"/>
          </a:p>
          <a:p>
            <a:pPr lvl="1"/>
            <a:r>
              <a:rPr lang="en-US" altLang="zh-CN"/>
              <a:t>$ chmod 600 .kbpass</a:t>
            </a:r>
            <a:endParaRPr lang="en-US" altLang="zh-CN"/>
          </a:p>
          <a:p>
            <a:pPr marL="0" indent="0">
              <a:buNone/>
            </a:pPr>
            <a:endParaRPr lang="en-US" altLang="zh-CN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说明：在</a:t>
            </a:r>
            <a:r>
              <a:rPr lang="en-US" altLang="zh-CN" sz="2000">
                <a:latin typeface="楷体" panose="02010609060101010101" pitchFamily="49" charset="-122"/>
                <a:ea typeface="楷体" panose="02010609060101010101" pitchFamily="49" charset="-122"/>
              </a:rPr>
              <a:t>KES</a:t>
            </a: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中创建</a:t>
            </a:r>
            <a:r>
              <a:rPr lang="en-US" altLang="zh-CN" sz="2000">
                <a:latin typeface="楷体" panose="02010609060101010101" pitchFamily="49" charset="-122"/>
                <a:ea typeface="楷体" panose="02010609060101010101" pitchFamily="49" charset="-122"/>
              </a:rPr>
              <a:t>kingbase</a:t>
            </a: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用户：</a:t>
            </a:r>
            <a:r>
              <a:rPr sz="2000">
                <a:latin typeface="楷体" panose="02010609060101010101" pitchFamily="49" charset="-122"/>
                <a:ea typeface="楷体" panose="02010609060101010101" pitchFamily="49" charset="-122"/>
              </a:rPr>
              <a:t>create user kingbase with password 'kingbase' superuser;</a:t>
            </a:r>
            <a:endParaRPr sz="200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在</a:t>
            </a:r>
            <a:r>
              <a:rPr lang="en-US" altLang="zh-CN" sz="2000">
                <a:latin typeface="楷体" panose="02010609060101010101" pitchFamily="49" charset="-122"/>
                <a:ea typeface="楷体" panose="02010609060101010101" pitchFamily="49" charset="-122"/>
              </a:rPr>
              <a:t>.kbpass</a:t>
            </a: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文件中添加：</a:t>
            </a:r>
            <a:r>
              <a:rPr lang="en-US" altLang="zh-CN" sz="2000"/>
              <a:t> *:*:*:kingbase:kingbase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>
                <a:latin typeface="楷体" panose="02010609060101010101" pitchFamily="49" charset="-122"/>
                <a:ea typeface="楷体" panose="02010609060101010101" pitchFamily="49" charset="-122"/>
              </a:rPr>
              <a:t>OS</a:t>
            </a: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用户</a:t>
            </a:r>
            <a:r>
              <a:rPr lang="en-US" altLang="zh-CN" sz="2000">
                <a:latin typeface="楷体" panose="02010609060101010101" pitchFamily="49" charset="-122"/>
                <a:ea typeface="楷体" panose="02010609060101010101" pitchFamily="49" charset="-122"/>
              </a:rPr>
              <a:t>kingbase</a:t>
            </a: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只需启动</a:t>
            </a:r>
            <a:r>
              <a:rPr lang="en-US" altLang="zh-CN" sz="2000">
                <a:latin typeface="楷体" panose="02010609060101010101" pitchFamily="49" charset="-122"/>
                <a:ea typeface="楷体" panose="02010609060101010101" pitchFamily="49" charset="-122"/>
              </a:rPr>
              <a:t>ksql</a:t>
            </a: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，即可连接至服务器中的</a:t>
            </a:r>
            <a:r>
              <a:rPr lang="en-US" altLang="zh-CN" sz="2000">
                <a:latin typeface="楷体" panose="02010609060101010101" pitchFamily="49" charset="-122"/>
                <a:ea typeface="楷体" panose="02010609060101010101" pitchFamily="49" charset="-122"/>
              </a:rPr>
              <a:t>kingbase</a:t>
            </a: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用户和</a:t>
            </a:r>
            <a:r>
              <a:rPr lang="en-US" altLang="zh-CN" sz="2000">
                <a:latin typeface="楷体" panose="02010609060101010101" pitchFamily="49" charset="-122"/>
                <a:ea typeface="楷体" panose="02010609060101010101" pitchFamily="49" charset="-122"/>
              </a:rPr>
              <a:t>kingbase</a:t>
            </a: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数据库。</a:t>
            </a:r>
            <a:endParaRPr lang="en-US" altLang="zh-CN" sz="200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57150" indent="0">
              <a:buNone/>
            </a:pPr>
            <a:r>
              <a:rPr lang="en-US" altLang="zh-CN" sz="1800">
                <a:latin typeface="楷体" panose="02010609060101010101" pitchFamily="49" charset="-122"/>
                <a:ea typeface="楷体" panose="02010609060101010101" pitchFamily="49" charset="-122"/>
              </a:rPr>
              <a:t>[kingbase@ol95 ~]$ ksql</a:t>
            </a:r>
            <a:endParaRPr lang="en-US" altLang="zh-CN" sz="180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57150" indent="0">
              <a:buNone/>
            </a:pPr>
            <a:r>
              <a:rPr lang="en-US" altLang="zh-CN" sz="1800">
                <a:latin typeface="楷体" panose="02010609060101010101" pitchFamily="49" charset="-122"/>
                <a:ea typeface="楷体" panose="02010609060101010101" pitchFamily="49" charset="-122"/>
              </a:rPr>
              <a:t>Border style is 2.</a:t>
            </a:r>
            <a:endParaRPr lang="en-US" altLang="zh-CN" sz="180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57150" indent="0">
              <a:buNone/>
            </a:pPr>
            <a:r>
              <a:rPr lang="en-US" altLang="zh-CN" sz="1800">
                <a:latin typeface="楷体" panose="02010609060101010101" pitchFamily="49" charset="-122"/>
                <a:ea typeface="楷体" panose="02010609060101010101" pitchFamily="49" charset="-122"/>
              </a:rPr>
              <a:t>Type "help" for help.</a:t>
            </a:r>
            <a:endParaRPr lang="en-US" altLang="zh-CN" sz="180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57150" indent="0">
              <a:buNone/>
            </a:pPr>
            <a:r>
              <a:rPr lang="en-US" altLang="zh-CN" sz="1800">
                <a:latin typeface="楷体" panose="02010609060101010101" pitchFamily="49" charset="-122"/>
                <a:ea typeface="楷体" panose="02010609060101010101" pitchFamily="49" charset="-122"/>
              </a:rPr>
              <a:t>ksql&gt;</a:t>
            </a:r>
            <a:endParaRPr lang="en-US" altLang="zh-CN" sz="180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设置</a:t>
            </a:r>
            <a:r>
              <a:rPr lang="en-US" altLang="zh-CN"/>
              <a:t>.sys_service.conf</a:t>
            </a:r>
            <a:r>
              <a:rPr lang="zh-CN" altLang="en-US"/>
              <a:t>文件，避免输入登录参数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1800"/>
              <a:t>在主目录下创建</a:t>
            </a:r>
            <a:r>
              <a:rPr lang="en-US" altLang="zh-CN" sz="1800"/>
              <a:t>.sys_service.conf</a:t>
            </a:r>
            <a:r>
              <a:rPr lang="zh-CN" altLang="en-US" sz="1800"/>
              <a:t>文件</a:t>
            </a:r>
            <a:endParaRPr lang="en-US" altLang="zh-CN" sz="1800"/>
          </a:p>
          <a:p>
            <a:pPr marL="0" indent="0">
              <a:buNone/>
            </a:pPr>
            <a:r>
              <a:rPr lang="pl-PL" altLang="zh-CN" sz="1600"/>
              <a:t>[kingbase@ol95 ~]$</a:t>
            </a:r>
            <a:r>
              <a:rPr lang="en-US" altLang="zh-CN" sz="1600"/>
              <a:t> cat .sys_service.conf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[hansservice]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host=localhost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port=5432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dbname=test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user=hs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password=abc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[paulservice]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host=192.168.0.45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port=5432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dbname=xyz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user=paul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password=cde</a:t>
            </a:r>
            <a:endParaRPr lang="en-US" altLang="zh-CN" sz="1600"/>
          </a:p>
          <a:p>
            <a:r>
              <a:rPr lang="zh-CN" altLang="en-US" sz="1800"/>
              <a:t>连接服务器</a:t>
            </a:r>
            <a:endParaRPr lang="en-US" altLang="zh-CN" sz="1800"/>
          </a:p>
          <a:p>
            <a:pPr marL="0" indent="0">
              <a:buNone/>
            </a:pPr>
            <a:r>
              <a:rPr lang="pl-PL" altLang="zh-CN" sz="1800"/>
              <a:t>[kingbase@ol95 ~]$ ksql system@hansservice</a:t>
            </a:r>
            <a:endParaRPr lang="en-US" altLang="zh-CN" sz="1800"/>
          </a:p>
          <a:p>
            <a:pPr marL="0" indent="0">
              <a:buNone/>
            </a:pP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金仓数据库简介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1800"/>
              <a:t>1970, Codd, Relational Model </a:t>
            </a:r>
            <a:endParaRPr lang="en-US" altLang="zh-CN" sz="1800"/>
          </a:p>
          <a:p>
            <a:r>
              <a:rPr lang="en-US" altLang="zh-CN" sz="1800"/>
              <a:t>1973, IBM, System R, SQL </a:t>
            </a:r>
            <a:endParaRPr lang="en-US" altLang="zh-CN" sz="1800"/>
          </a:p>
          <a:p>
            <a:r>
              <a:rPr lang="en-US" altLang="zh-CN" sz="1800"/>
              <a:t>1973~1985, UCB, Michael Stonebraker, INGRES</a:t>
            </a:r>
            <a:endParaRPr lang="en-US" altLang="zh-CN" sz="1800"/>
          </a:p>
          <a:p>
            <a:r>
              <a:rPr lang="en-US" altLang="zh-CN" sz="1800"/>
              <a:t>1979, Oracle</a:t>
            </a:r>
            <a:endParaRPr lang="en-US" altLang="zh-CN" sz="1800"/>
          </a:p>
          <a:p>
            <a:r>
              <a:rPr lang="en-US" altLang="zh-CN" sz="1800"/>
              <a:t>1986~1994, UCB, Michael Stonebraker, postgres</a:t>
            </a:r>
            <a:endParaRPr lang="en-US" altLang="zh-CN" sz="1800"/>
          </a:p>
          <a:p>
            <a:r>
              <a:rPr lang="en-US" altLang="zh-CN" sz="1800"/>
              <a:t>1989, Sybase</a:t>
            </a:r>
            <a:endParaRPr lang="en-US" altLang="zh-CN" sz="1800"/>
          </a:p>
          <a:p>
            <a:r>
              <a:rPr lang="en-US" altLang="zh-CN" sz="1800"/>
              <a:t>1992, SQL Server</a:t>
            </a:r>
            <a:endParaRPr lang="en-US" altLang="zh-CN" sz="1800"/>
          </a:p>
          <a:p>
            <a:r>
              <a:rPr lang="en-US" altLang="zh-CN" sz="1800"/>
              <a:t>1995, UCB, Postgres95, Andrew Yu and Jolly Chen </a:t>
            </a:r>
            <a:endParaRPr lang="en-US" altLang="zh-CN" sz="1800"/>
          </a:p>
          <a:p>
            <a:r>
              <a:rPr lang="en-US" altLang="zh-CN" sz="1800"/>
              <a:t>1996, PostgreSQL</a:t>
            </a:r>
            <a:endParaRPr lang="en-US" altLang="zh-CN" sz="1800"/>
          </a:p>
          <a:p>
            <a:r>
              <a:rPr lang="en-US" altLang="zh-CN" sz="1800"/>
              <a:t>1997.1.29, Open source version</a:t>
            </a:r>
            <a:endParaRPr lang="en-US" altLang="zh-CN" sz="1800"/>
          </a:p>
          <a:p>
            <a:r>
              <a:rPr lang="en-US" altLang="zh-CN" sz="1800"/>
              <a:t>1999</a:t>
            </a:r>
            <a:r>
              <a:rPr lang="zh-CN" altLang="en-US" sz="1800"/>
              <a:t>，萨师煊、王珊创建人大金仓，开发</a:t>
            </a:r>
            <a:r>
              <a:rPr lang="en-US" altLang="zh-CN" sz="1800"/>
              <a:t>Kingbase ES</a:t>
            </a:r>
            <a:r>
              <a:rPr lang="zh-CN" altLang="en-US" sz="1800"/>
              <a:t>，现已改名为电科金仓</a:t>
            </a:r>
            <a:endParaRPr lang="en-US" altLang="zh-CN" sz="1800"/>
          </a:p>
          <a:p>
            <a:r>
              <a:rPr lang="en-US" altLang="zh-CN" sz="1800"/>
              <a:t>Kingbase ES</a:t>
            </a:r>
            <a:r>
              <a:rPr lang="zh-CN" altLang="en-US" sz="1800"/>
              <a:t>基于</a:t>
            </a:r>
            <a:r>
              <a:rPr lang="en-US" altLang="zh-CN" sz="1800"/>
              <a:t>PostgreSQL</a:t>
            </a:r>
            <a:endParaRPr lang="en-US" altLang="zh-CN" sz="1800"/>
          </a:p>
          <a:p>
            <a:r>
              <a:rPr lang="zh-CN" altLang="en-US" sz="1800"/>
              <a:t>官网：</a:t>
            </a:r>
            <a:r>
              <a:rPr lang="en-US" altLang="zh-CN" sz="1800"/>
              <a:t>https://www.kingbase.com.cn</a:t>
            </a:r>
            <a:endParaRPr lang="en-US" altLang="zh-CN" sz="1800"/>
          </a:p>
          <a:p>
            <a:endParaRPr lang="zh-CN" altLang="en-US"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把</a:t>
            </a:r>
            <a:r>
              <a:rPr lang="en-US" altLang="zh-CN"/>
              <a:t>kingbase</a:t>
            </a:r>
            <a:r>
              <a:rPr lang="zh-CN" altLang="en-US"/>
              <a:t>设置为系统服务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800"/>
              <a:t>[root@ol84 system]# pwd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/etc/systemd/system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[root@ol84 system]# more kingbase.service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[Unit]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Description=KingbaseES database server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Documentation=man:kingbase(1)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[Service]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Type=simple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User=kingbase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ExecStart=/opt/Kingbase/ES/V9/Server/bin/kingbase -D /opt/Kingbase/ES/V9/data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ExecReload=/bin/kill -HUP $MAINPID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KillMode=mixed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KillSignal=SIGINT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TimeoutSec=0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[Install]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WantedBy=multi-user.target</a:t>
            </a:r>
            <a:endParaRPr lang="en-US" altLang="zh-CN" sz="1800"/>
          </a:p>
          <a:p>
            <a:pPr marL="0" indent="0">
              <a:buNone/>
            </a:pPr>
            <a:endParaRPr lang="zh-CN" altLang="en-US"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服务器管理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服务器管理工具</a:t>
            </a:r>
            <a:endParaRPr lang="en-US" altLang="zh-CN"/>
          </a:p>
          <a:p>
            <a:pPr lvl="1"/>
            <a:r>
              <a:rPr lang="en-US" altLang="zh-CN"/>
              <a:t>sys_ctl</a:t>
            </a:r>
            <a:r>
              <a:rPr lang="zh-CN" altLang="en-US"/>
              <a:t>，对应</a:t>
            </a:r>
            <a:r>
              <a:rPr lang="en-US" altLang="zh-CN"/>
              <a:t>PG</a:t>
            </a:r>
            <a:r>
              <a:rPr lang="zh-CN" altLang="en-US"/>
              <a:t>的</a:t>
            </a:r>
            <a:r>
              <a:rPr lang="en-US" altLang="zh-CN"/>
              <a:t>pg_ctl</a:t>
            </a:r>
            <a:endParaRPr lang="en-US" altLang="zh-CN"/>
          </a:p>
          <a:p>
            <a:r>
              <a:rPr lang="zh-CN" altLang="en-US"/>
              <a:t>以</a:t>
            </a:r>
            <a:r>
              <a:rPr lang="en-US" altLang="zh-CN"/>
              <a:t>kngbase</a:t>
            </a:r>
            <a:r>
              <a:rPr lang="zh-CN" altLang="en-US"/>
              <a:t>连接</a:t>
            </a:r>
            <a:r>
              <a:rPr lang="en-US" altLang="zh-CN"/>
              <a:t>OS</a:t>
            </a:r>
            <a:r>
              <a:rPr lang="zh-CN" altLang="en-US"/>
              <a:t>后，启动服务</a:t>
            </a:r>
            <a:endParaRPr lang="en-US" altLang="zh-CN"/>
          </a:p>
          <a:p>
            <a:pPr lvl="1"/>
            <a:r>
              <a:rPr lang="en-US" altLang="zh-CN"/>
              <a:t>sys_ctl start</a:t>
            </a:r>
            <a:endParaRPr lang="en-US" altLang="zh-CN"/>
          </a:p>
          <a:p>
            <a:r>
              <a:rPr lang="zh-CN" altLang="en-US"/>
              <a:t>关闭服务</a:t>
            </a:r>
            <a:endParaRPr lang="en-US" altLang="zh-CN"/>
          </a:p>
          <a:p>
            <a:pPr lvl="1"/>
            <a:r>
              <a:rPr lang="en-US" altLang="zh-CN"/>
              <a:t>sys_ctl stop [–s] –m s[mart]/f[ast]/i[mmediate]</a:t>
            </a:r>
            <a:endParaRPr lang="en-US" altLang="zh-CN"/>
          </a:p>
          <a:p>
            <a:pPr marL="457200" lvl="1" indent="0">
              <a:buNone/>
            </a:pPr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说明：</a:t>
            </a:r>
            <a:r>
              <a:rPr lang="en-US" altLang="zh-CN">
                <a:latin typeface="楷体" panose="02010609060101010101" pitchFamily="49" charset="-122"/>
                <a:ea typeface="楷体" panose="02010609060101010101" pitchFamily="49" charset="-122"/>
              </a:rPr>
              <a:t>fast</a:t>
            </a:r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为默认选项</a:t>
            </a:r>
            <a:endParaRPr lang="en-US" altLang="zh-CN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/>
              <a:t>sys_ctl</a:t>
            </a:r>
            <a:r>
              <a:rPr lang="zh-CN" altLang="en-US"/>
              <a:t>的其他参数</a:t>
            </a:r>
            <a:endParaRPr lang="en-US" altLang="zh-CN"/>
          </a:p>
          <a:p>
            <a:pPr lvl="1"/>
            <a:r>
              <a:rPr lang="en-US" altLang="zh-CN"/>
              <a:t>sys_ctl status/stop/start/restart/reload</a:t>
            </a: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Kingbase ES</a:t>
            </a:r>
            <a:r>
              <a:rPr lang="zh-CN" altLang="en-US"/>
              <a:t>的客户端工具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字符界面：</a:t>
            </a:r>
            <a:r>
              <a:rPr lang="en-US" altLang="zh-CN"/>
              <a:t>ksql</a:t>
            </a:r>
            <a:endParaRPr lang="en-US" altLang="zh-CN"/>
          </a:p>
          <a:p>
            <a:r>
              <a:rPr lang="zh-CN" altLang="en-US"/>
              <a:t>图形界面：</a:t>
            </a:r>
            <a:r>
              <a:rPr lang="en-US" altLang="zh-CN"/>
              <a:t>KStudio</a:t>
            </a:r>
            <a:endParaRPr lang="en-US" altLang="zh-C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使用</a:t>
            </a:r>
            <a:r>
              <a:rPr lang="en-US" altLang="zh-CN"/>
              <a:t>ksql – </a:t>
            </a:r>
            <a:r>
              <a:rPr lang="zh-CN" altLang="en-US"/>
              <a:t>连接服务器与执行</a:t>
            </a:r>
            <a:r>
              <a:rPr lang="en-US" altLang="zh-CN"/>
              <a:t>SQL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052736"/>
            <a:ext cx="10972800" cy="5256584"/>
          </a:xfrm>
        </p:spPr>
        <p:txBody>
          <a:bodyPr/>
          <a:lstStyle/>
          <a:p>
            <a:r>
              <a:rPr lang="zh-CN" altLang="en-US" sz="2000"/>
              <a:t>以</a:t>
            </a:r>
            <a:r>
              <a:rPr lang="en-US" altLang="zh-CN" sz="2000"/>
              <a:t>kingbase</a:t>
            </a:r>
            <a:r>
              <a:rPr lang="zh-CN" altLang="en-US" sz="2000"/>
              <a:t>系统用户连接至</a:t>
            </a:r>
            <a:r>
              <a:rPr lang="en-US" altLang="zh-CN" sz="2000"/>
              <a:t>OS</a:t>
            </a:r>
            <a:endParaRPr lang="en-US" altLang="zh-CN" sz="2000"/>
          </a:p>
          <a:p>
            <a:pPr marL="0" lvl="1" indent="0">
              <a:buNone/>
            </a:pPr>
            <a:r>
              <a:rPr lang="en-US" altLang="zh-CN" sz="1600" kern="100" spc="-100"/>
              <a:t>kingbase</a:t>
            </a:r>
            <a:r>
              <a:rPr lang="zh-CN" altLang="en-US" sz="1600" kern="100" spc="-100"/>
              <a:t>用户是安装</a:t>
            </a:r>
            <a:r>
              <a:rPr lang="en-US" altLang="zh-CN" sz="1600" kern="100" spc="-100"/>
              <a:t>KES</a:t>
            </a:r>
            <a:r>
              <a:rPr lang="zh-CN" altLang="en-US" sz="1600" kern="100" spc="-100"/>
              <a:t>软件之前，手动创建的</a:t>
            </a:r>
            <a:r>
              <a:rPr lang="en-US" altLang="zh-CN" sz="1600" kern="100" spc="-100"/>
              <a:t>OS</a:t>
            </a:r>
            <a:r>
              <a:rPr lang="zh-CN" altLang="en-US" sz="1600" kern="100" spc="-100"/>
              <a:t>用户</a:t>
            </a:r>
            <a:endParaRPr lang="en-US" altLang="zh-CN" sz="1600" kern="100" spc="-100"/>
          </a:p>
          <a:p>
            <a:r>
              <a:rPr lang="zh-CN" altLang="en-US" sz="2000"/>
              <a:t>连接数据库服务器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1600"/>
              <a:t>[kingbase@ol95 ~]$ ksql -U system -d db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Password for user system:</a:t>
            </a:r>
            <a:endParaRPr lang="en-US" altLang="zh-CN" sz="1600"/>
          </a:p>
          <a:p>
            <a:r>
              <a:rPr lang="zh-CN" altLang="en-US" sz="2000"/>
              <a:t>创建数据库</a:t>
            </a:r>
            <a:endParaRPr lang="en-US" altLang="zh-CN" sz="2000"/>
          </a:p>
          <a:p>
            <a:pPr marL="0" lvl="1" indent="0">
              <a:buNone/>
            </a:pPr>
            <a:r>
              <a:rPr lang="en-US" altLang="zh-CN" sz="1600" kern="100" spc="-100"/>
              <a:t>db=# create database test1;</a:t>
            </a:r>
            <a:endParaRPr lang="en-US" altLang="zh-CN" sz="1600" kern="100" spc="-100"/>
          </a:p>
          <a:p>
            <a:r>
              <a:rPr lang="zh-CN" altLang="en-US" sz="2000"/>
              <a:t>切换数据库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1600">
                <a:sym typeface="+mn-ea"/>
              </a:rPr>
              <a:t>db=# </a:t>
            </a:r>
            <a:r>
              <a:rPr lang="en-US" altLang="zh-CN" sz="1600" kern="100" spc="-100"/>
              <a:t>\c test1</a:t>
            </a:r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ksql</a:t>
            </a:r>
            <a:r>
              <a:rPr lang="zh-CN" altLang="en-US"/>
              <a:t>的元命令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1600"/>
              <a:t>\q</a:t>
            </a:r>
            <a:r>
              <a:rPr lang="zh-CN" altLang="en-US" sz="1600"/>
              <a:t> 退出连接，与</a:t>
            </a:r>
            <a:r>
              <a:rPr lang="en-US" altLang="zh-CN" sz="1600"/>
              <a:t>exit</a:t>
            </a:r>
            <a:r>
              <a:rPr lang="zh-CN" altLang="en-US" sz="1600"/>
              <a:t>相同</a:t>
            </a:r>
            <a:endParaRPr lang="en-US" altLang="zh-CN" sz="1600"/>
          </a:p>
          <a:p>
            <a:r>
              <a:rPr lang="en-US" altLang="zh-CN" sz="1600"/>
              <a:t>\c db_name user_name </a:t>
            </a:r>
            <a:r>
              <a:rPr lang="zh-CN" altLang="en-US" sz="1600"/>
              <a:t>切换数据库 </a:t>
            </a:r>
            <a:endParaRPr lang="en-US" altLang="zh-CN" sz="1600"/>
          </a:p>
          <a:p>
            <a:r>
              <a:rPr lang="en-US" altLang="zh-CN" sz="1600"/>
              <a:t>\c – user_name </a:t>
            </a:r>
            <a:r>
              <a:rPr lang="zh-CN" altLang="en-US" sz="1600"/>
              <a:t>只切换用户，不切换数据库</a:t>
            </a:r>
            <a:endParaRPr lang="en-US" altLang="zh-CN" sz="1600"/>
          </a:p>
          <a:p>
            <a:r>
              <a:rPr lang="en-US" altLang="zh-CN" sz="1600"/>
              <a:t>\l </a:t>
            </a:r>
            <a:r>
              <a:rPr lang="zh-CN" altLang="en-US" sz="1600"/>
              <a:t>列出所有数据库</a:t>
            </a:r>
            <a:endParaRPr lang="en-US" altLang="zh-CN" sz="1600"/>
          </a:p>
          <a:p>
            <a:r>
              <a:rPr lang="en-US" altLang="zh-CN" sz="1600"/>
              <a:t>\d</a:t>
            </a:r>
            <a:r>
              <a:rPr lang="zh-CN" altLang="en-US" sz="1600"/>
              <a:t>命令</a:t>
            </a:r>
            <a:endParaRPr lang="en-US" altLang="zh-CN" sz="1600"/>
          </a:p>
          <a:p>
            <a:pPr lvl="1"/>
            <a:r>
              <a:rPr lang="en-US" altLang="zh-CN" sz="1600"/>
              <a:t>\d</a:t>
            </a:r>
            <a:r>
              <a:rPr lang="zh-CN" altLang="en-US" sz="1600"/>
              <a:t> 列出当前数据库中的所有表和视图</a:t>
            </a:r>
            <a:r>
              <a:rPr lang="en-US" altLang="zh-CN" sz="1600"/>
              <a:t>(</a:t>
            </a:r>
            <a:r>
              <a:rPr lang="zh-CN" altLang="en-US" sz="1600"/>
              <a:t>默认只列出</a:t>
            </a:r>
            <a:r>
              <a:rPr lang="en-US" altLang="zh-CN" sz="1600"/>
              <a:t>public</a:t>
            </a:r>
            <a:r>
              <a:rPr lang="zh-CN" altLang="en-US" sz="1600"/>
              <a:t>模式</a:t>
            </a:r>
            <a:r>
              <a:rPr lang="en-US" altLang="zh-CN" sz="1600"/>
              <a:t>)</a:t>
            </a:r>
            <a:endParaRPr lang="en-US" altLang="zh-CN" sz="1600"/>
          </a:p>
          <a:p>
            <a:pPr lvl="1"/>
            <a:r>
              <a:rPr lang="en-US" altLang="zh-CN" sz="1600"/>
              <a:t>\dt sch.* </a:t>
            </a:r>
            <a:r>
              <a:rPr lang="zh-CN" altLang="en-US" sz="1600"/>
              <a:t>列出</a:t>
            </a:r>
            <a:r>
              <a:rPr lang="en-US" altLang="zh-CN" sz="1600"/>
              <a:t>sch</a:t>
            </a:r>
            <a:r>
              <a:rPr lang="zh-CN" altLang="en-US" sz="1600"/>
              <a:t>模式下的表</a:t>
            </a:r>
            <a:endParaRPr lang="en-US" altLang="zh-CN" sz="1600"/>
          </a:p>
          <a:p>
            <a:pPr lvl="1"/>
            <a:r>
              <a:rPr lang="en-US" altLang="zh-CN" sz="1600"/>
              <a:t>\dv </a:t>
            </a:r>
            <a:r>
              <a:rPr lang="zh-CN" altLang="en-US" sz="1600"/>
              <a:t>列出当前数据库下的视图</a:t>
            </a:r>
            <a:endParaRPr lang="en-US" altLang="zh-CN" sz="1600"/>
          </a:p>
          <a:p>
            <a:pPr lvl="1"/>
            <a:r>
              <a:rPr lang="en-US" altLang="zh-CN" sz="1600"/>
              <a:t>\di </a:t>
            </a:r>
            <a:r>
              <a:rPr lang="zh-CN" altLang="en-US" sz="1600"/>
              <a:t>列出索引信息</a:t>
            </a:r>
            <a:endParaRPr lang="en-US" altLang="zh-CN" sz="1600"/>
          </a:p>
          <a:p>
            <a:pPr lvl="1"/>
            <a:r>
              <a:rPr lang="en-US" altLang="zh-CN" sz="1600"/>
              <a:t>\dn </a:t>
            </a:r>
            <a:r>
              <a:rPr lang="zh-CN" altLang="en-US" sz="1600"/>
              <a:t>列出所有模式</a:t>
            </a:r>
            <a:endParaRPr lang="en-US" altLang="zh-CN" sz="1600"/>
          </a:p>
          <a:p>
            <a:pPr lvl="1"/>
            <a:r>
              <a:rPr lang="en-US" altLang="zh-CN" sz="1600"/>
              <a:t>\db</a:t>
            </a:r>
            <a:r>
              <a:rPr lang="zh-CN" altLang="en-US" sz="1600"/>
              <a:t> 列出表空间</a:t>
            </a:r>
            <a:endParaRPr lang="en-US" altLang="zh-CN" sz="1600"/>
          </a:p>
          <a:p>
            <a:pPr lvl="1"/>
            <a:r>
              <a:rPr lang="en-US" altLang="zh-CN" sz="1200"/>
              <a:t>\du</a:t>
            </a:r>
            <a:r>
              <a:rPr lang="zh-CN" altLang="en-US" sz="1200"/>
              <a:t> 显示所有用户</a:t>
            </a:r>
            <a:endParaRPr lang="en-US" altLang="zh-CN" sz="1200"/>
          </a:p>
          <a:p>
            <a:pPr lvl="1"/>
            <a:r>
              <a:rPr lang="en-US" altLang="zh-CN" sz="1200"/>
              <a:t>\df </a:t>
            </a:r>
            <a:r>
              <a:rPr lang="zh-CN" altLang="en-US" sz="1200"/>
              <a:t>显示存储过程和函数</a:t>
            </a:r>
            <a:endParaRPr lang="en-US" altLang="zh-CN" sz="1200"/>
          </a:p>
          <a:p>
            <a:pPr lvl="1"/>
            <a:r>
              <a:rPr lang="en-US" altLang="zh-CN" sz="1600"/>
              <a:t>\d table_name </a:t>
            </a:r>
            <a:r>
              <a:rPr lang="zh-CN" altLang="en-US" sz="1600"/>
              <a:t>列出表结构</a:t>
            </a:r>
            <a:endParaRPr lang="en-US" altLang="zh-CN" sz="1600"/>
          </a:p>
          <a:p>
            <a:pPr lvl="1"/>
            <a:r>
              <a:rPr lang="zh-CN" altLang="en-US" sz="1600"/>
              <a:t>以上命令附加</a:t>
            </a:r>
            <a:r>
              <a:rPr lang="en-US" altLang="zh-CN" sz="1600"/>
              <a:t>S</a:t>
            </a:r>
            <a:r>
              <a:rPr lang="zh-CN" altLang="en-US" sz="1600"/>
              <a:t>，列出内容包括系统对象，附加</a:t>
            </a:r>
            <a:r>
              <a:rPr lang="en-US" altLang="zh-CN" sz="1600"/>
              <a:t>+</a:t>
            </a:r>
            <a:r>
              <a:rPr lang="zh-CN" altLang="en-US" sz="1600"/>
              <a:t>，列出更多信息</a:t>
            </a:r>
            <a:endParaRPr lang="en-US" altLang="zh-CN" sz="1600"/>
          </a:p>
          <a:p>
            <a:r>
              <a:rPr lang="en-US" altLang="zh-CN" sz="1600"/>
              <a:t>\? </a:t>
            </a:r>
            <a:r>
              <a:rPr lang="zh-CN" altLang="en-US" sz="1600"/>
              <a:t>查看帮助信息</a:t>
            </a:r>
            <a:endParaRPr lang="en-US" altLang="zh-CN" sz="1600"/>
          </a:p>
          <a:p>
            <a:r>
              <a:rPr lang="en-US" altLang="zh-CN" sz="1600"/>
              <a:t>\e </a:t>
            </a:r>
            <a:r>
              <a:rPr lang="zh-CN" altLang="en-US" sz="1600"/>
              <a:t>修改执行过的代码</a:t>
            </a:r>
            <a:endParaRPr lang="en-US" altLang="zh-CN" sz="1600"/>
          </a:p>
          <a:p>
            <a:r>
              <a:rPr lang="en-US" altLang="zh-CN" sz="1600"/>
              <a:t>\i file </a:t>
            </a:r>
            <a:r>
              <a:rPr lang="zh-CN" altLang="en-US" sz="1600"/>
              <a:t>执行</a:t>
            </a:r>
            <a:r>
              <a:rPr lang="en-US" altLang="zh-CN" sz="1600"/>
              <a:t>SQL</a:t>
            </a:r>
            <a:r>
              <a:rPr lang="zh-CN" altLang="en-US" sz="1600"/>
              <a:t>脚本</a:t>
            </a:r>
            <a:endParaRPr lang="en-US" altLang="zh-CN" sz="1600"/>
          </a:p>
          <a:p>
            <a:endParaRPr lang="en-US" altLang="zh-CN" sz="2000"/>
          </a:p>
          <a:p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ksql</a:t>
            </a:r>
            <a:r>
              <a:rPr lang="zh-CN" altLang="en-US"/>
              <a:t>的启动选项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-c command</a:t>
            </a:r>
            <a:endParaRPr lang="en-US" altLang="zh-CN"/>
          </a:p>
          <a:p>
            <a:pPr lvl="1"/>
            <a:r>
              <a:rPr lang="zh-CN" altLang="en-US"/>
              <a:t>指定启动</a:t>
            </a:r>
            <a:r>
              <a:rPr lang="en-US" altLang="zh-CN"/>
              <a:t>ksql</a:t>
            </a:r>
            <a:r>
              <a:rPr lang="zh-CN" altLang="en-US"/>
              <a:t>时执行的命令</a:t>
            </a:r>
            <a:endParaRPr lang="en-US" altLang="zh-CN"/>
          </a:p>
          <a:p>
            <a:pPr lvl="1"/>
            <a:r>
              <a:rPr lang="en-US" altLang="zh-CN"/>
              <a:t>ksql -d db -c '\x' -c "select * from dept"</a:t>
            </a:r>
            <a:endParaRPr lang="en-US" altLang="zh-CN"/>
          </a:p>
          <a:p>
            <a:pPr lvl="1"/>
            <a:r>
              <a:rPr lang="en-US" altLang="zh-CN"/>
              <a:t>$ echo '\x \\ select * from dept' | psql -d db</a:t>
            </a:r>
            <a:endParaRPr lang="en-US" altLang="zh-CN"/>
          </a:p>
          <a:p>
            <a:r>
              <a:rPr lang="en-US" altLang="zh-CN"/>
              <a:t>-E</a:t>
            </a:r>
            <a:endParaRPr lang="en-US" altLang="zh-CN"/>
          </a:p>
          <a:p>
            <a:pPr lvl="1"/>
            <a:r>
              <a:rPr lang="zh-CN" altLang="en-US"/>
              <a:t>执行附带</a:t>
            </a:r>
            <a:r>
              <a:rPr lang="en-US" altLang="zh-CN"/>
              <a:t>\</a:t>
            </a:r>
            <a:r>
              <a:rPr lang="zh-CN" altLang="en-US"/>
              <a:t>的命令时，先显示其对应的</a:t>
            </a:r>
            <a:r>
              <a:rPr lang="en-US" altLang="zh-CN"/>
              <a:t>SQL</a:t>
            </a:r>
            <a:endParaRPr lang="en-US" altLang="zh-CN"/>
          </a:p>
          <a:p>
            <a:pPr lvl="1"/>
            <a:r>
              <a:rPr lang="zh-CN" altLang="en-US"/>
              <a:t>等价命令：</a:t>
            </a:r>
            <a:r>
              <a:rPr lang="en-US" altLang="zh-CN"/>
              <a:t>ksql&gt; \set ECHO_HIDDEN off | on</a:t>
            </a:r>
            <a:endParaRPr lang="en-US" altLang="zh-CN"/>
          </a:p>
          <a:p>
            <a:r>
              <a:rPr lang="en-US" altLang="zh-CN"/>
              <a:t>-d dbname</a:t>
            </a:r>
            <a:endParaRPr lang="en-US" altLang="zh-CN"/>
          </a:p>
          <a:p>
            <a:pPr lvl="1"/>
            <a:r>
              <a:rPr lang="zh-CN" altLang="en-US"/>
              <a:t>指定默认连接的数据库</a:t>
            </a:r>
            <a:endParaRPr lang="en-US" altLang="zh-CN"/>
          </a:p>
          <a:p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设置</a:t>
            </a:r>
            <a:r>
              <a:rPr lang="en-US" altLang="zh-CN"/>
              <a:t>ksql</a:t>
            </a:r>
            <a:r>
              <a:rPr lang="zh-CN" altLang="en-US"/>
              <a:t>命令提示符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常用选项</a:t>
            </a:r>
            <a:endParaRPr lang="en-US" altLang="zh-CN"/>
          </a:p>
          <a:p>
            <a:pPr marL="0" indent="0">
              <a:buNone/>
            </a:pPr>
            <a:r>
              <a:rPr lang="en-US" altLang="zh-CN" sz="1600"/>
              <a:t>%M: The full host name. 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%&gt;: The PostgreSQL port number.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%n: The database session user name.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%/: The current database name.</a:t>
            </a:r>
            <a:endParaRPr lang="en-US" altLang="zh-CN" sz="1600"/>
          </a:p>
          <a:p>
            <a:r>
              <a:rPr lang="zh-CN" altLang="en-US"/>
              <a:t>示例</a:t>
            </a:r>
            <a:endParaRPr lang="en-US" altLang="zh-CN"/>
          </a:p>
          <a:p>
            <a:pPr marL="0" indent="0">
              <a:buNone/>
            </a:pPr>
            <a:r>
              <a:rPr lang="en-US" altLang="zh-CN" sz="1600"/>
              <a:t>test=# \set PROMPT1 '[%n@%/]&gt; '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test=# \set PROMPT1 '[%n@%/]&gt; '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[postgres@test]&gt; select * from t;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......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[postgres@test]&gt; \set PROMPT2 '&gt; '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[postgres@test]&gt; select *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&gt; from t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&gt; ;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......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[postgres@test]&gt;</a:t>
            </a:r>
            <a:endParaRPr lang="en-US" altLang="zh-CN" sz="1600"/>
          </a:p>
          <a:p>
            <a:pPr marL="0" indent="0">
              <a:buNone/>
            </a:pPr>
            <a:endParaRPr lang="en-US" altLang="zh-CN" sz="1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自定义 1">
      <a:dk1>
        <a:srgbClr val="FFFF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精装书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4139</Words>
  <Application>WPS 演示</Application>
  <PresentationFormat>宽屏</PresentationFormat>
  <Paragraphs>246</Paragraphs>
  <Slides>17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9" baseType="lpstr">
      <vt:lpstr>Arial</vt:lpstr>
      <vt:lpstr>宋体</vt:lpstr>
      <vt:lpstr>Wingdings</vt:lpstr>
      <vt:lpstr>Times New Roman</vt:lpstr>
      <vt:lpstr>Century Gothic</vt:lpstr>
      <vt:lpstr>幼圆</vt:lpstr>
      <vt:lpstr>Consolas</vt:lpstr>
      <vt:lpstr>华文琥珀</vt:lpstr>
      <vt:lpstr>楷体</vt:lpstr>
      <vt:lpstr>微软雅黑</vt:lpstr>
      <vt:lpstr>Arial Unicode MS</vt:lpstr>
      <vt:lpstr>Office 主题​​</vt:lpstr>
      <vt:lpstr>1</vt:lpstr>
      <vt:lpstr>金仓数据库简介</vt:lpstr>
      <vt:lpstr>把kingbase设置为系统服务</vt:lpstr>
      <vt:lpstr>服务器管理</vt:lpstr>
      <vt:lpstr>Kingbase ES的客户端工具</vt:lpstr>
      <vt:lpstr>使用ksql – 连接服务器与执行SQL</vt:lpstr>
      <vt:lpstr>ksql的元命令</vt:lpstr>
      <vt:lpstr>ksql的启动选项</vt:lpstr>
      <vt:lpstr>设置ksql命令提示符</vt:lpstr>
      <vt:lpstr>设置活动同义词</vt:lpstr>
      <vt:lpstr>设置查询显示格式</vt:lpstr>
      <vt:lpstr>设置ksql - 行的横竖显示</vt:lpstr>
      <vt:lpstr>导出会话内容 - tee/notee</vt:lpstr>
      <vt:lpstr>简单信息查询</vt:lpstr>
      <vt:lpstr>ksql配置永久化</vt:lpstr>
      <vt:lpstr>设置.kbpass文件，避免输入用户密码</vt:lpstr>
      <vt:lpstr>设置.sys_service.conf文件，避免输入登录参数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838</cp:revision>
  <dcterms:created xsi:type="dcterms:W3CDTF">2015-08-21T10:03:00Z</dcterms:created>
  <dcterms:modified xsi:type="dcterms:W3CDTF">2025-10-09T02:44:57Z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3DFA0519ECB744C489505E32248027D9_12</vt:lpwstr>
  </property>
  <property fmtid="{D5CDD505-2E9C-101B-9397-08002B2CF9AE}" pid="3" name="KSOProductBuildVer">
    <vt:lpwstr>2052-12.8.2.18205</vt:lpwstr>
  </property>
</Properties>
</file>